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13" r:id="rId4"/>
    <p:sldId id="544" r:id="rId5"/>
    <p:sldId id="545" r:id="rId6"/>
    <p:sldId id="546" r:id="rId7"/>
    <p:sldId id="547" r:id="rId8"/>
    <p:sldId id="548" r:id="rId9"/>
    <p:sldId id="556" r:id="rId10"/>
    <p:sldId id="557" r:id="rId11"/>
    <p:sldId id="558" r:id="rId12"/>
    <p:sldId id="559" r:id="rId13"/>
    <p:sldId id="560" r:id="rId14"/>
    <p:sldId id="561" r:id="rId15"/>
    <p:sldId id="562" r:id="rId16"/>
    <p:sldId id="528" r:id="rId17"/>
    <p:sldId id="551" r:id="rId18"/>
    <p:sldId id="552" r:id="rId19"/>
    <p:sldId id="553" r:id="rId20"/>
    <p:sldId id="554" r:id="rId21"/>
    <p:sldId id="555"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4711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691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services.odata.org/V2/Northwind/Northwind.svc/"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github.com/soyuztechnologies/CapgeminiODataTraining/blob/master/Day%206/i18n.tx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3.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tools.hana.ondemand.com/#cloud" TargetMode="External"/><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 xmlns:a16="http://schemas.microsoft.com/office/drawing/2014/main"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 xmlns:a16="http://schemas.microsoft.com/office/drawing/2014/main"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 xmlns:a16="http://schemas.microsoft.com/office/drawing/2014/main"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 xmlns:a16="http://schemas.microsoft.com/office/drawing/2014/main"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 xmlns:a16="http://schemas.microsoft.com/office/drawing/2014/main"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 xmlns:a16="http://schemas.microsoft.com/office/drawing/2014/main"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 xmlns:a16="http://schemas.microsoft.com/office/drawing/2014/main"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 xmlns:a16="http://schemas.microsoft.com/office/drawing/2014/main"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 xmlns:a16="http://schemas.microsoft.com/office/drawing/2014/main"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 xmlns:a16="http://schemas.microsoft.com/office/drawing/2014/main"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 xmlns:a16="http://schemas.microsoft.com/office/drawing/2014/main"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 xmlns:a16="http://schemas.microsoft.com/office/drawing/2014/main"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 xmlns:a16="http://schemas.microsoft.com/office/drawing/2014/main"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 xmlns:a16="http://schemas.microsoft.com/office/drawing/2014/main"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 xmlns:a16="http://schemas.microsoft.com/office/drawing/2014/main"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 xmlns:a16="http://schemas.microsoft.com/office/drawing/2014/main"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 xmlns:a16="http://schemas.microsoft.com/office/drawing/2014/main"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 xmlns:a16="http://schemas.microsoft.com/office/drawing/2014/main"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 xmlns:a16="http://schemas.microsoft.com/office/drawing/2014/main"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 xmlns:a16="http://schemas.microsoft.com/office/drawing/2014/main"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 xmlns:a16="http://schemas.microsoft.com/office/drawing/2014/main"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 xmlns:a16="http://schemas.microsoft.com/office/drawing/2014/main"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 xmlns:a16="http://schemas.microsoft.com/office/drawing/2014/main"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 xmlns:a16="http://schemas.microsoft.com/office/drawing/2014/main"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 xmlns:a16="http://schemas.microsoft.com/office/drawing/2014/main"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Consumes Northwind 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 xmlns:a16="http://schemas.microsoft.com/office/drawing/2014/main"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 xmlns:a16="http://schemas.microsoft.com/office/drawing/2014/main"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 xmlns:a16="http://schemas.microsoft.com/office/drawing/2014/main"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 xmlns:a16="http://schemas.microsoft.com/office/drawing/2014/main"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 xmlns:a16="http://schemas.microsoft.com/office/drawing/2014/main"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 xmlns:a16="http://schemas.microsoft.com/office/drawing/2014/main"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767772" y="1067967"/>
            <a:ext cx="7121236"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a:t> service url: </a:t>
            </a:r>
            <a:r>
              <a:rPr lang="en-IN" b="0" i="0" dirty="0">
                <a:solidFill>
                  <a:schemeClr val="bg2">
                    <a:lumMod val="75000"/>
                  </a:schemeClr>
                </a:solidFill>
                <a:effectLst/>
                <a:latin typeface="Calibri" panose="020F0502020204030204" pitchFamily="34" charset="0"/>
                <a:cs typeface="Calibri" panose="020F0502020204030204" pitchFamily="34" charset="0"/>
                <a:hlinkClick r:id="rId5"/>
              </a:rPr>
              <a:t>https://services.odata.org/V2/Northwind/Northwind.svc/</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 xmlns:a16="http://schemas.microsoft.com/office/drawing/2014/main" id="{C5F11C4A-D237-4393-B665-989B82A086F0}"/>
              </a:ext>
            </a:extLst>
          </p:cNvPr>
          <p:cNvPicPr>
            <a:picLocks noChangeAspect="1"/>
          </p:cNvPicPr>
          <p:nvPr/>
        </p:nvPicPr>
        <p:blipFill>
          <a:blip r:embed="rId6"/>
          <a:stretch>
            <a:fillRect/>
          </a:stretch>
        </p:blipFill>
        <p:spPr>
          <a:xfrm>
            <a:off x="944163" y="1811462"/>
            <a:ext cx="9749237" cy="4708928"/>
          </a:xfrm>
          <a:prstGeom prst="rect">
            <a:avLst/>
          </a:prstGeom>
        </p:spPr>
      </p:pic>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 xmlns:a16="http://schemas.microsoft.com/office/drawing/2014/main" id="{451B4765-9FCA-43E7-B7AC-867085BF1B18}"/>
              </a:ext>
            </a:extLst>
          </p:cNvPr>
          <p:cNvPicPr>
            <a:picLocks noChangeAspect="1"/>
          </p:cNvPicPr>
          <p:nvPr/>
        </p:nvPicPr>
        <p:blipFill>
          <a:blip r:embed="rId5"/>
          <a:stretch>
            <a:fillRect/>
          </a:stretch>
        </p:blipFill>
        <p:spPr>
          <a:xfrm>
            <a:off x="475672" y="1841087"/>
            <a:ext cx="5310964" cy="3257385"/>
          </a:xfrm>
          <a:prstGeom prst="rect">
            <a:avLst/>
          </a:prstGeom>
        </p:spPr>
      </p:pic>
      <p:pic>
        <p:nvPicPr>
          <p:cNvPr id="17" name="Picture 16">
            <a:extLst>
              <a:ext uri="{FF2B5EF4-FFF2-40B4-BE49-F238E27FC236}">
                <a16:creationId xmlns="" xmlns:a16="http://schemas.microsoft.com/office/drawing/2014/main" id="{065B6DE7-8634-46F0-B2C4-DA7CA85B6A8A}"/>
              </a:ext>
            </a:extLst>
          </p:cNvPr>
          <p:cNvPicPr>
            <a:picLocks noChangeAspect="1"/>
          </p:cNvPicPr>
          <p:nvPr/>
        </p:nvPicPr>
        <p:blipFill>
          <a:blip r:embed="rId6"/>
          <a:stretch>
            <a:fillRect/>
          </a:stretch>
        </p:blipFill>
        <p:spPr>
          <a:xfrm>
            <a:off x="6506966" y="1841087"/>
            <a:ext cx="5333151" cy="3257385"/>
          </a:xfrm>
          <a:prstGeom prst="rect">
            <a:avLst/>
          </a:prstGeom>
        </p:spPr>
      </p:pic>
      <p:sp>
        <p:nvSpPr>
          <p:cNvPr id="18" name="Arrow: Chevron 10">
            <a:extLst>
              <a:ext uri="{FF2B5EF4-FFF2-40B4-BE49-F238E27FC236}">
                <a16:creationId xmlns="" xmlns:a16="http://schemas.microsoft.com/office/drawing/2014/main" id="{91EB097D-8946-4565-8EE8-7FC9501C6DF7}"/>
              </a:ext>
            </a:extLst>
          </p:cNvPr>
          <p:cNvSpPr/>
          <p:nvPr/>
        </p:nvSpPr>
        <p:spPr>
          <a:xfrm>
            <a:off x="57866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0" name="TextBox 19">
            <a:extLst>
              <a:ext uri="{FF2B5EF4-FFF2-40B4-BE49-F238E27FC236}">
                <a16:creationId xmlns="" xmlns:a16="http://schemas.microsoft.com/office/drawing/2014/main" id="{2D1AFC7F-D861-4456-B3CE-867AC2A001B0}"/>
              </a:ext>
            </a:extLst>
          </p:cNvPr>
          <p:cNvSpPr txBox="1"/>
          <p:nvPr/>
        </p:nvSpPr>
        <p:spPr>
          <a:xfrm>
            <a:off x="475672" y="54956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 xmlns:a16="http://schemas.microsoft.com/office/drawing/2014/main"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Final </a:t>
            </a:r>
            <a:r>
              <a:rPr lang="en-US" dirty="0" smtClean="0">
                <a:latin typeface="Calibri" panose="020F0502020204030204" pitchFamily="34" charset="0"/>
                <a:cs typeface="Calibri" panose="020F0502020204030204" pitchFamily="34" charset="0"/>
              </a:rPr>
              <a:t>Fiori </a:t>
            </a:r>
            <a:r>
              <a:rPr lang="en-US" dirty="0" smtClean="0">
                <a:latin typeface="Calibri" panose="020F0502020204030204" pitchFamily="34" charset="0"/>
                <a:cs typeface="Calibri" panose="020F0502020204030204" pitchFamily="34" charset="0"/>
              </a:rPr>
              <a:t>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 xmlns:a16="http://schemas.microsoft.com/office/drawing/2014/main"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 xmlns:a16="http://schemas.microsoft.com/office/drawing/2014/main"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 xmlns:a16="http://schemas.microsoft.com/office/drawing/2014/main"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 name="Picture 22">
            <a:extLst>
              <a:ext uri="{FF2B5EF4-FFF2-40B4-BE49-F238E27FC236}">
                <a16:creationId xmlns="" xmlns:a16="http://schemas.microsoft.com/office/drawing/2014/main" id="{F8533B42-694A-4C06-93F7-3F5CFBE23E3B}"/>
              </a:ext>
            </a:extLst>
          </p:cNvPr>
          <p:cNvPicPr>
            <a:picLocks noChangeAspect="1"/>
          </p:cNvPicPr>
          <p:nvPr/>
        </p:nvPicPr>
        <p:blipFill>
          <a:blip r:embed="rId7"/>
          <a:stretch>
            <a:fillRect/>
          </a:stretch>
        </p:blipFill>
        <p:spPr>
          <a:xfrm>
            <a:off x="386772" y="1609894"/>
            <a:ext cx="5565420" cy="382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5" name="Straight Connector 24">
            <a:extLst>
              <a:ext uri="{FF2B5EF4-FFF2-40B4-BE49-F238E27FC236}">
                <a16:creationId xmlns="" xmlns:a16="http://schemas.microsoft.com/office/drawing/2014/main"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Northwind OData Services (</a:t>
            </a:r>
            <a:r>
              <a:rPr lang="en-US" dirty="0">
                <a:hlinkClick r:id="rId5"/>
              </a:rPr>
              <a:t>i18n File</a:t>
            </a:r>
            <a:r>
              <a:rPr lang="en-US" dirty="0"/>
              <a:t>)</a:t>
            </a:r>
            <a:endParaRPr lang="en-IN" dirty="0"/>
          </a:p>
        </p:txBody>
      </p:sp>
      <p:pic>
        <p:nvPicPr>
          <p:cNvPr id="16" name="Picture 15">
            <a:extLst>
              <a:ext uri="{FF2B5EF4-FFF2-40B4-BE49-F238E27FC236}">
                <a16:creationId xmlns="" xmlns:a16="http://schemas.microsoft.com/office/drawing/2014/main" id="{B77AE0D3-7724-4A82-9E60-7C5EF52AE0A9}"/>
              </a:ext>
            </a:extLst>
          </p:cNvPr>
          <p:cNvPicPr>
            <a:picLocks noChangeAspect="1"/>
          </p:cNvPicPr>
          <p:nvPr/>
        </p:nvPicPr>
        <p:blipFill>
          <a:blip r:embed="rId6"/>
          <a:stretch>
            <a:fillRect/>
          </a:stretch>
        </p:blipFill>
        <p:spPr>
          <a:xfrm>
            <a:off x="551872" y="1394631"/>
            <a:ext cx="10861964" cy="5098533"/>
          </a:xfrm>
          <a:prstGeom prst="rect">
            <a:avLst/>
          </a:prstGeom>
        </p:spPr>
      </p:pic>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Fiori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 xmlns:a16="http://schemas.microsoft.com/office/drawing/2014/main"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 xmlns:a16="http://schemas.microsoft.com/office/drawing/2014/main"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.json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 xmlns:a16="http://schemas.microsoft.com/office/drawing/2014/main"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 xmlns:a16="http://schemas.microsoft.com/office/drawing/2014/main"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 xmlns:a16="http://schemas.microsoft.com/office/drawing/2014/main"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 xmlns:a16="http://schemas.microsoft.com/office/drawing/2014/main"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 xmlns:a16="http://schemas.microsoft.com/office/drawing/2014/main"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 xmlns:a16="http://schemas.microsoft.com/office/drawing/2014/main"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 xmlns:a16="http://schemas.microsoft.com/office/drawing/2014/main"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 xmlns:a16="http://schemas.microsoft.com/office/drawing/2014/main"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 xmlns:a16="http://schemas.microsoft.com/office/drawing/2014/main"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 xmlns:a16="http://schemas.microsoft.com/office/drawing/2014/main"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 xmlns:a16="http://schemas.microsoft.com/office/drawing/2014/main"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 xmlns:a16="http://schemas.microsoft.com/office/drawing/2014/main"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 xmlns:a16="http://schemas.microsoft.com/office/drawing/2014/main"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 xmlns:a16="http://schemas.microsoft.com/office/drawing/2014/main"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 xmlns:a16="http://schemas.microsoft.com/office/drawing/2014/main"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 xmlns:a16="http://schemas.microsoft.com/office/drawing/2014/main"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 xmlns:a16="http://schemas.microsoft.com/office/drawing/2014/main"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 xmlns:a16="http://schemas.microsoft.com/office/drawing/2014/main"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 xmlns:a16="http://schemas.microsoft.com/office/drawing/2014/main"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 xmlns:a16="http://schemas.microsoft.com/office/drawing/2014/main"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 xmlns:a16="http://schemas.microsoft.com/office/drawing/2014/main"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 xmlns:a16="http://schemas.microsoft.com/office/drawing/2014/main"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 xmlns:a16="http://schemas.microsoft.com/office/drawing/2014/main"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 xmlns:a16="http://schemas.microsoft.com/office/drawing/2014/main"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 xmlns:a16="http://schemas.microsoft.com/office/drawing/2014/main"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 xmlns:a16="http://schemas.microsoft.com/office/drawing/2014/main"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 xmlns:a16="http://schemas.microsoft.com/office/drawing/2014/main"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 xmlns:a16="http://schemas.microsoft.com/office/drawing/2014/main"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 xmlns:a16="http://schemas.microsoft.com/office/drawing/2014/main"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 xmlns:a16="http://schemas.microsoft.com/office/drawing/2014/main"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 xmlns:a16="http://schemas.microsoft.com/office/drawing/2014/main"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lc="http://schemas.openxmlformats.org/drawingml/2006/lockedCanvas" xmlns:a16="http://schemas.microsoft.com/office/drawing/2014/main" xmln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js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 </a:t>
            </a:r>
            <a:r>
              <a:rPr lang="en-US" sz="1799" b="1" dirty="0">
                <a:solidFill>
                  <a:prstClr val="black"/>
                </a:solidFill>
              </a:rPr>
              <a:t>npm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 init</a:t>
            </a:r>
          </a:p>
          <a:p>
            <a:pPr marL="742950" lvl="1" indent="-285750" algn="just" defTabSz="914126">
              <a:buFont typeface="Arial" panose="020B0604020202020204" pitchFamily="34" charset="0"/>
              <a:buChar char="•"/>
            </a:pPr>
            <a:r>
              <a:rPr lang="en-US" sz="1799" b="1" dirty="0">
                <a:solidFill>
                  <a:prstClr val="black"/>
                </a:solidFill>
              </a:rPr>
              <a:t>ui5 init</a:t>
            </a: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 xmlns:a16="http://schemas.microsoft.com/office/drawing/2014/main"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 xmlns:a16="http://schemas.microsoft.com/office/drawing/2014/main"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 xmlns:a16="http://schemas.microsoft.com/office/drawing/2014/main"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 xmlns:a16="http://schemas.microsoft.com/office/drawing/2014/main"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 xmlns:a16="http://schemas.microsoft.com/office/drawing/2014/main"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 xmlns:a16="http://schemas.microsoft.com/office/drawing/2014/main"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 xmlns:a16="http://schemas.microsoft.com/office/drawing/2014/main"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 xmlns:a16="http://schemas.microsoft.com/office/drawing/2014/main"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 xmlns:a16="http://schemas.microsoft.com/office/drawing/2014/main"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 xmlns:a16="http://schemas.microsoft.com/office/drawing/2014/main"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 xmlns:a16="http://schemas.microsoft.com/office/drawing/2014/main"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 xmlns:a16="http://schemas.microsoft.com/office/drawing/2014/main"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 xmlns:a16="http://schemas.microsoft.com/office/drawing/2014/main"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 xmlns:a16="http://schemas.microsoft.com/office/drawing/2014/main"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 xmlns:a16="http://schemas.microsoft.com/office/drawing/2014/main"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 xmlns:a16="http://schemas.microsoft.com/office/drawing/2014/main"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 xmlns:a16="http://schemas.microsoft.com/office/drawing/2014/main"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 xmlns:a16="http://schemas.microsoft.com/office/drawing/2014/main"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 xmlns:a16="http://schemas.microsoft.com/office/drawing/2014/main"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 xmlns:a16="http://schemas.microsoft.com/office/drawing/2014/main"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 xmlns:a16="http://schemas.microsoft.com/office/drawing/2014/main"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 xmlns:a16="http://schemas.microsoft.com/office/drawing/2014/main"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 xmlns:a16="http://schemas.microsoft.com/office/drawing/2014/main"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 xmlns:a16="http://schemas.microsoft.com/office/drawing/2014/main"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 xmlns:a16="http://schemas.microsoft.com/office/drawing/2014/main"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 xmlns:a16="http://schemas.microsoft.com/office/drawing/2014/main"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 xmlns:a16="http://schemas.microsoft.com/office/drawing/2014/main"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 xmlns:a16="http://schemas.microsoft.com/office/drawing/2014/main"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 xmlns:a16="http://schemas.microsoft.com/office/drawing/2014/main"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 xmlns:a16="http://schemas.microsoft.com/office/drawing/2014/main"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 xmlns:a16="http://schemas.microsoft.com/office/drawing/2014/main"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 xmlns:a16="http://schemas.microsoft.com/office/drawing/2014/main"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7131</TotalTime>
  <Words>939</Words>
  <Application>Microsoft Office PowerPoint</Application>
  <PresentationFormat>Widescreen</PresentationFormat>
  <Paragraphs>260</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649</cp:revision>
  <dcterms:created xsi:type="dcterms:W3CDTF">2016-07-10T03:33:26Z</dcterms:created>
  <dcterms:modified xsi:type="dcterms:W3CDTF">2021-09-28T11:46:39Z</dcterms:modified>
</cp:coreProperties>
</file>